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5"/>
  </p:notesMasterIdLst>
  <p:sldIdLst>
    <p:sldId id="266" r:id="rId2"/>
    <p:sldId id="265" r:id="rId3"/>
    <p:sldId id="262" r:id="rId4"/>
  </p:sldIdLst>
  <p:sldSz cx="9144000" cy="155448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9036"/>
    <a:srgbClr val="B7E59F"/>
    <a:srgbClr val="B9E0D8"/>
    <a:srgbClr val="FED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89"/>
    <p:restoredTop sz="94311" autoAdjust="0"/>
  </p:normalViewPr>
  <p:slideViewPr>
    <p:cSldViewPr snapToGrid="0">
      <p:cViewPr>
        <p:scale>
          <a:sx n="70" d="100"/>
          <a:sy n="70" d="100"/>
        </p:scale>
        <p:origin x="1338" y="-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2755"/>
          </a:xfrm>
          <a:prstGeom prst="rect">
            <a:avLst/>
          </a:prstGeom>
        </p:spPr>
        <p:txBody>
          <a:bodyPr vert="horz" lIns="96606" tIns="48304" rIns="96606" bIns="4830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2755"/>
          </a:xfrm>
          <a:prstGeom prst="rect">
            <a:avLst/>
          </a:prstGeom>
        </p:spPr>
        <p:txBody>
          <a:bodyPr vert="horz" lIns="96606" tIns="48304" rIns="96606" bIns="48304" rtlCol="0"/>
          <a:lstStyle>
            <a:lvl1pPr algn="r">
              <a:defRPr sz="1300"/>
            </a:lvl1pPr>
          </a:lstStyle>
          <a:p>
            <a:fld id="{390ACF53-C501-4BBA-9F2A-245D8BFFDE99}" type="datetimeFigureOut">
              <a:rPr lang="zh-CN" altLang="en-US" smtClean="0"/>
              <a:t>2025/2/20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51100" y="1252538"/>
            <a:ext cx="1987550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4" rIns="96606" bIns="48304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817" y="4822270"/>
            <a:ext cx="5510530" cy="3945493"/>
          </a:xfrm>
          <a:prstGeom prst="rect">
            <a:avLst/>
          </a:prstGeom>
        </p:spPr>
        <p:txBody>
          <a:bodyPr vert="horz" lIns="96606" tIns="48304" rIns="96606" bIns="48304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1" cy="502754"/>
          </a:xfrm>
          <a:prstGeom prst="rect">
            <a:avLst/>
          </a:prstGeom>
        </p:spPr>
        <p:txBody>
          <a:bodyPr vert="horz" lIns="96606" tIns="48304" rIns="96606" bIns="4830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1" cy="502754"/>
          </a:xfrm>
          <a:prstGeom prst="rect">
            <a:avLst/>
          </a:prstGeom>
        </p:spPr>
        <p:txBody>
          <a:bodyPr vert="horz" lIns="96606" tIns="48304" rIns="96606" bIns="48304" rtlCol="0" anchor="b"/>
          <a:lstStyle>
            <a:lvl1pPr algn="r">
              <a:defRPr sz="1300"/>
            </a:lvl1pPr>
          </a:lstStyle>
          <a:p>
            <a:fld id="{BD86F97C-DD4B-46A6-A860-DDD79FD1B6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0841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51100" y="1252538"/>
            <a:ext cx="1987550" cy="33813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F97C-DD4B-46A6-A860-DDD79FD1B64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8300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51100" y="1252538"/>
            <a:ext cx="1987550" cy="33813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F97C-DD4B-46A6-A860-DDD79FD1B64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9273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44023"/>
            <a:ext cx="7772400" cy="541189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8164619"/>
            <a:ext cx="6858000" cy="37530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2025/2/20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7574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2025/2/20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1706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827617"/>
            <a:ext cx="1971675" cy="13173499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827617"/>
            <a:ext cx="5800725" cy="13173499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2025/2/20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2062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2025/2/20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32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875409"/>
            <a:ext cx="7886700" cy="646620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0402786"/>
            <a:ext cx="7886700" cy="340042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2025/2/20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59725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4138083"/>
            <a:ext cx="3886200" cy="98630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138083"/>
            <a:ext cx="3886200" cy="98630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2025/2/20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1904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27620"/>
            <a:ext cx="7886700" cy="3004609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3810636"/>
            <a:ext cx="3868340" cy="18675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5678170"/>
            <a:ext cx="3868340" cy="83517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3810636"/>
            <a:ext cx="3887391" cy="18675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5678170"/>
            <a:ext cx="3887391" cy="83517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2025/2/20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0341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2025/2/20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0040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2025/2/20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178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36320"/>
            <a:ext cx="2949178" cy="3627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2238167"/>
            <a:ext cx="4629150" cy="110468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663440"/>
            <a:ext cx="2949178" cy="86395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2025/2/20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18306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36320"/>
            <a:ext cx="2949178" cy="3627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2238167"/>
            <a:ext cx="4629150" cy="1104688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663440"/>
            <a:ext cx="2949178" cy="86395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2025/2/20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70014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827620"/>
            <a:ext cx="788670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4138083"/>
            <a:ext cx="788670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14407730"/>
            <a:ext cx="20574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83DE5-E1CF-1E46-BAC7-7DBB921AD267}" type="datetimeFigureOut">
              <a:rPr kumimoji="1" lang="zh-CN" altLang="en-US" smtClean="0"/>
              <a:t>2025/2/20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14407730"/>
            <a:ext cx="30861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14407730"/>
            <a:ext cx="20574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1479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2.jp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D5F9FA9-A241-0F04-963A-C0B2F1A9D326}"/>
              </a:ext>
            </a:extLst>
          </p:cNvPr>
          <p:cNvSpPr/>
          <p:nvPr/>
        </p:nvSpPr>
        <p:spPr>
          <a:xfrm>
            <a:off x="3288410" y="78090"/>
            <a:ext cx="3196974" cy="327007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pc="487" dirty="0">
                <a:solidFill>
                  <a:schemeClr val="bg1"/>
                </a:solidFill>
                <a:latin typeface="Euclid Circular A" panose="020B0504000000000000" pitchFamily="34" charset="0"/>
                <a:ea typeface="Euclid Circular A" panose="020B0504000000000000" pitchFamily="34" charset="0"/>
              </a:rPr>
              <a:t>WEEKLY 2.24-2.28</a:t>
            </a:r>
            <a:endParaRPr kumimoji="1" lang="zh-CN" altLang="en-US" spc="487" dirty="0">
              <a:solidFill>
                <a:schemeClr val="bg1"/>
              </a:solidFill>
              <a:latin typeface="Euclid Circular A" panose="020B0504000000000000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8BEA500-3013-5AD8-672A-C554B8A57CDE}"/>
              </a:ext>
            </a:extLst>
          </p:cNvPr>
          <p:cNvSpPr txBox="1"/>
          <p:nvPr/>
        </p:nvSpPr>
        <p:spPr>
          <a:xfrm>
            <a:off x="1942581" y="319513"/>
            <a:ext cx="57610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Euclid Circular A" panose="020B0504000000000000" pitchFamily="34" charset="0"/>
                <a:ea typeface="Euclid Circular A" panose="020B0504000000000000" pitchFamily="34" charset="0"/>
              </a:rPr>
              <a:t>LUNCH MENU</a:t>
            </a:r>
            <a:endParaRPr kumimoji="1" lang="zh-CN" altLang="en-US" sz="3200" b="1" dirty="0">
              <a:solidFill>
                <a:schemeClr val="tx1">
                  <a:lumMod val="50000"/>
                  <a:lumOff val="50000"/>
                </a:schemeClr>
              </a:solidFill>
              <a:latin typeface="Euclid Circular A" panose="020B0504000000000000" pitchFamily="34" charset="0"/>
            </a:endParaRPr>
          </a:p>
        </p:txBody>
      </p:sp>
      <p:pic>
        <p:nvPicPr>
          <p:cNvPr id="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995D6A67-C09D-CB85-D3A5-FD30F1F72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673" y="326821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>
            <a:extLst>
              <a:ext uri="{FF2B5EF4-FFF2-40B4-BE49-F238E27FC236}">
                <a16:creationId xmlns:a16="http://schemas.microsoft.com/office/drawing/2014/main" id="{7B75E79E-8E52-4983-AE46-14599EB91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542324"/>
              </p:ext>
            </p:extLst>
          </p:nvPr>
        </p:nvGraphicFramePr>
        <p:xfrm>
          <a:off x="202409" y="760756"/>
          <a:ext cx="8739182" cy="8578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507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452507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452507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452507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452507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476647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Euclid Circular A" panose="020B0504000000000000" pitchFamily="34" charset="0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312709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DAILY SOUP</a:t>
                      </a:r>
                      <a:endParaRPr lang="zh-CN" altLang="en-US" sz="1700" b="1" kern="120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  <a:cs typeface="+mn-cs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Gill Sans MT"/>
                          <a:sym typeface="Gill Sans MT"/>
                        </a:rPr>
                        <a:t>Chicken soup with mushrooms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Gill Sans MT"/>
                          <a:sym typeface="Gill Sans MT"/>
                        </a:rPr>
                        <a:t>菌菇老鸡汤</a:t>
                      </a:r>
                    </a:p>
                  </a:txBody>
                  <a:tcPr marL="9526" marR="9526" marT="9526" marB="9526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Braised pork rib soup with lotus root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莲藕炖排骨汤</a:t>
                      </a:r>
                    </a:p>
                  </a:txBody>
                  <a:tcPr marL="9526" marR="9526" marT="9526" marB="9526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Korean spicy cabbage soup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韩式辣白菜汤</a:t>
                      </a:r>
                      <a:endParaRPr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9526" marR="9526" marT="9526" marB="9526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White fungus, pear and red date soup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银耳雪梨红枣</a:t>
                      </a:r>
                      <a:r>
                        <a:rPr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汤</a:t>
                      </a:r>
                    </a:p>
                  </a:txBody>
                  <a:tcPr marL="9526" marR="9526" marT="9526" marB="9526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0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Red Bean Paste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红豆沙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9526" marR="9526" marT="9526" marB="9526" anchor="ctr" horzOverflow="overflow"/>
                </a:tc>
                <a:extLst>
                  <a:ext uri="{0D108BD9-81ED-4DB2-BD59-A6C34878D82A}">
                    <a16:rowId xmlns:a16="http://schemas.microsoft.com/office/drawing/2014/main" val="770731103"/>
                  </a:ext>
                </a:extLst>
              </a:tr>
              <a:tr h="1066654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GLOBAL CUISINE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Penne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 意大利斜切面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 </a:t>
                      </a: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Italian tomato sausage basil sauce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 </a:t>
                      </a: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意大利番茄鸡肉香肠罗勒酱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Garlic bread</a:t>
                      </a: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 蒜香面包</a:t>
                      </a:r>
                    </a:p>
                    <a:p>
                      <a:pPr marL="0" marR="0" lvl="0" indent="0" algn="ctr" defTabSz="10692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en-US" altLang="zh-CN" sz="12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Gill Sans MT"/>
                        </a:rPr>
                        <a:t>Creamy chicken curry</a:t>
                      </a: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奶油咖喱鸡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/>
                      <a:r>
                        <a:rPr lang="en-US" altLang="zh-CN" sz="1200" b="0" i="0" dirty="0">
                          <a:latin typeface="Gill Sans MT"/>
                          <a:ea typeface="仿宋" pitchFamily="49" charset="-122"/>
                        </a:rPr>
                        <a:t>Russian style braised vegetable with beetroot</a:t>
                      </a:r>
                    </a:p>
                    <a:p>
                      <a:pPr algn="ctr"/>
                      <a:r>
                        <a:rPr lang="zh-CN" altLang="en-US" sz="1200" b="0" i="0" dirty="0">
                          <a:latin typeface="Gill Sans MT"/>
                          <a:ea typeface="仿宋" pitchFamily="49" charset="-122"/>
                        </a:rPr>
                        <a:t>红菜根烩菜</a:t>
                      </a:r>
                      <a:endParaRPr lang="en-US" altLang="zh-CN" sz="1200" b="0" i="0" dirty="0">
                        <a:latin typeface="Gill Sans MT"/>
                        <a:ea typeface="仿宋" pitchFamily="49" charset="-122"/>
                      </a:endParaRPr>
                    </a:p>
                    <a:p>
                      <a:pPr algn="ctr"/>
                      <a:r>
                        <a:rPr lang="zh-CN" altLang="en-US" sz="1200" b="0" i="0" dirty="0">
                          <a:latin typeface="Gill Sans MT"/>
                          <a:ea typeface="仿宋" pitchFamily="49" charset="-122"/>
                        </a:rPr>
                        <a:t>（红菜头</a:t>
                      </a:r>
                      <a:r>
                        <a:rPr lang="zh-CN" altLang="en-US" sz="1200" b="0" i="0" baseline="0" dirty="0">
                          <a:latin typeface="Gill Sans MT"/>
                          <a:ea typeface="仿宋" pitchFamily="49" charset="-122"/>
                        </a:rPr>
                        <a:t> 番茄 洋葱 西芹 卷心菜</a:t>
                      </a:r>
                      <a:r>
                        <a:rPr lang="zh-CN" altLang="en-US" sz="1200" b="0" i="0" dirty="0">
                          <a:latin typeface="Gill Sans MT"/>
                          <a:ea typeface="仿宋" pitchFamily="49" charset="-122"/>
                        </a:rPr>
                        <a:t>）</a:t>
                      </a:r>
                      <a:endParaRPr lang="en-US" altLang="zh-CN" sz="1200" b="0" i="0" dirty="0">
                        <a:latin typeface="Gill Sans MT"/>
                        <a:ea typeface="仿宋" pitchFamily="49" charset="-122"/>
                      </a:endParaRPr>
                    </a:p>
                    <a:p>
                      <a:pPr algn="ctr" defTabSz="913764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baseline="0" dirty="0" err="1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Gill Sans MT"/>
                        </a:rPr>
                        <a:t>P</a:t>
                      </a:r>
                      <a:r>
                        <a:rPr lang="en-US" altLang="zh-CN" sz="1200" b="0" i="0" kern="1200" dirty="0" err="1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apad</a:t>
                      </a:r>
                      <a:endParaRPr lang="en-US" altLang="zh-CN" sz="1200" b="0" i="0" kern="1200" dirty="0">
                        <a:solidFill>
                          <a:schemeClr val="dk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algn="ctr" defTabSz="913764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薄饼</a:t>
                      </a:r>
                      <a:endParaRPr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algn="ctr" defTabSz="1069207" rtl="0" eaLnBrk="1" fontAlgn="ctr" latinLnBrk="0" hangingPunct="1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Ground beef in eggplant flavor</a:t>
                      </a:r>
                    </a:p>
                    <a:p>
                      <a:pPr marL="0" algn="ctr" defTabSz="1069207" rtl="0" eaLnBrk="1" fontAlgn="ctr" latinLnBrk="0" hangingPunct="1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茄香牛肉碎</a:t>
                      </a:r>
                      <a:endParaRPr lang="en-US" altLang="zh-CN" sz="12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10692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Grilled zucchini with herbs and colored peppers</a:t>
                      </a:r>
                    </a:p>
                    <a:p>
                      <a:pPr marL="0" marR="0" lvl="0" indent="0" algn="ctr" defTabSz="10692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香草扒西葫彩椒</a:t>
                      </a:r>
                      <a:endParaRPr lang="en-US" altLang="zh-CN" sz="12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10692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Mashed potatoes</a:t>
                      </a:r>
                    </a:p>
                    <a:p>
                      <a:pPr marL="0" marR="0" lvl="0" indent="0" algn="ctr" defTabSz="10692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奶油土豆泥</a:t>
                      </a:r>
                      <a:endParaRPr lang="en-US" altLang="zh-CN" sz="12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Cajun roast duck</a:t>
                      </a: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卡真</a:t>
                      </a:r>
                      <a:r>
                        <a:rPr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烤</a:t>
                      </a: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鸭腿肉</a:t>
                      </a:r>
                      <a:endParaRPr lang="en-US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marL="0" marR="0" lvl="0" indent="0" algn="ctr" defTabSz="1069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200" b="0" i="0" baseline="0" dirty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 </a:t>
                      </a:r>
                      <a:r>
                        <a:rPr 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Herb baked seasonal vegetables</a:t>
                      </a:r>
                    </a:p>
                    <a:p>
                      <a:pPr marL="0" marR="0" lvl="0" indent="0" algn="ctr" defTabSz="1069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Green beans, corn kernels and carrots</a:t>
                      </a: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）</a:t>
                      </a:r>
                      <a:br>
                        <a:rPr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香草焗时蔬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marL="0" marR="0" lvl="0" indent="0" algn="ctr" defTabSz="1069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（青豆、玉米粒、胡萝卜）</a:t>
                      </a:r>
                      <a:endParaRPr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Mashed pumpkin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南瓜泥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kern="10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Grilled Pork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Gill Sans MT"/>
                        </a:rPr>
                        <a:t>西式猪肉</a:t>
                      </a:r>
                      <a:endParaRPr lang="en-US" altLang="zh-CN" sz="12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Gill Sans M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kern="10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Roasted Zucchini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烤西葫芦</a:t>
                      </a:r>
                      <a:endParaRPr lang="en-US" altLang="zh-CN" sz="12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marL="0" algn="ctr" defTabSz="914400" rtl="0" eaLnBrk="1" latinLnBrk="0" hangingPunct="1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kern="10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Fried yam with </a:t>
                      </a:r>
                      <a:r>
                        <a:rPr lang="en-US" altLang="zh-CN" sz="1200" kern="1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cucumber</a:t>
                      </a:r>
                    </a:p>
                    <a:p>
                      <a:pPr marL="0" algn="ctr" defTabSz="914400" rtl="0" eaLnBrk="1" latinLnBrk="0" hangingPunct="1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kern="1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青瓜炒山药</a:t>
                      </a:r>
                      <a:endParaRPr lang="zh-CN" altLang="zh-CN" sz="1200" kern="1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1489107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ASIAN INFUSION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7" rtl="0" eaLnBrk="1" latinLnBrk="0" hangingPunct="1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Kung Pao Chicken</a:t>
                      </a:r>
                    </a:p>
                    <a:p>
                      <a:pPr algn="ctr" defTabSz="914400">
                        <a:defRPr sz="1800"/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Gill Sans MT"/>
                          <a:sym typeface="Gill Sans MT"/>
                        </a:rPr>
                        <a:t>宫保鸡丁
</a:t>
                      </a: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Gill Sans MT"/>
                          <a:sym typeface="Gill Sans MT"/>
                        </a:rPr>
                        <a:t> Fried tomato and egg</a:t>
                      </a:r>
                    </a:p>
                    <a:p>
                      <a:pPr algn="ctr" defTabSz="913764">
                        <a:defRPr sz="1800"/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Gill Sans MT"/>
                          <a:sym typeface="Gill Sans MT"/>
                        </a:rPr>
                        <a:t>番茄炒蛋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Gill Sans MT"/>
                        <a:sym typeface="Gill Sans MT"/>
                      </a:endParaRPr>
                    </a:p>
                    <a:p>
                      <a:pPr algn="ctr" defTabSz="913764">
                        <a:defRPr sz="1800"/>
                      </a:pPr>
                      <a:r>
                        <a:rPr lang="en-US" altLang="zh-CN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Gill Sans MT"/>
                        </a:rPr>
                        <a:t>Stir-fried s</a:t>
                      </a:r>
                      <a:r>
                        <a:rPr lang="en-US" altLang="zh-CN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hredded potatoes</a:t>
                      </a:r>
                    </a:p>
                    <a:p>
                      <a:pPr algn="ctr" defTabSz="913764">
                        <a:defRPr sz="1800"/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Gill Sans MT"/>
                          <a:sym typeface="Gill Sans MT"/>
                        </a:rPr>
                        <a:t>清炒土豆丝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Gill Sans MT"/>
                        <a:sym typeface="Gill Sans MT"/>
                      </a:endParaRPr>
                    </a:p>
                    <a:p>
                      <a:pPr algn="ctr" defTabSz="913764">
                        <a:defRPr sz="1800"/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Gill Sans MT"/>
                          <a:sym typeface="Gill Sans MT"/>
                        </a:rPr>
                        <a:t>Rice</a:t>
                      </a:r>
                    </a:p>
                    <a:p>
                      <a:pPr algn="ctr" defTabSz="913764">
                        <a:defRPr sz="1800"/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Gill Sans MT"/>
                          <a:sym typeface="Gill Sans MT"/>
                        </a:rPr>
                        <a:t>米饭</a:t>
                      </a:r>
                      <a:endParaRPr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Gill Sans MT"/>
                        <a:sym typeface="Gill Sans MT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69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Stewed Beef Brisket with </a:t>
                      </a: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potato</a:t>
                      </a:r>
                      <a:endParaRPr lang="en-US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土豆炖牛腩 </a:t>
                      </a:r>
                      <a:endParaRPr lang="en-US" altLang="zh-CN" sz="12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Gill Sans MT"/>
                      </a:endParaRP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Braised tofu</a:t>
                      </a:r>
                    </a:p>
                    <a:p>
                      <a:pPr marL="0" marR="0" lvl="0" indent="0" algn="ctr" defTabSz="1069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红烧豆腐</a:t>
                      </a:r>
                      <a:endParaRPr sz="1200" b="0" i="0" baseline="0" dirty="0">
                        <a:solidFill>
                          <a:srgbClr val="FF0000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Sautéed Choy Sum</a:t>
                      </a: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="0" i="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炒菜心</a:t>
                      </a:r>
                      <a:endParaRPr lang="en-US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Rice </a:t>
                      </a: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 </a:t>
                      </a: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米饭</a:t>
                      </a: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algn="ctr" defTabSz="1069207" rtl="0" eaLnBrk="1" latinLnBrk="0" hangingPunct="1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Gill Sans MT"/>
                        </a:rPr>
                        <a:t> Anton stewed chicken</a:t>
                      </a:r>
                      <a:r>
                        <a:rPr lang="zh-CN" altLang="en-US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Gill Sans MT"/>
                        </a:rPr>
                        <a:t>安东炖鸡</a:t>
                      </a:r>
                      <a:endParaRPr lang="en-US" altLang="zh-CN" sz="12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Gill Sans MT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Korean japchae</a:t>
                      </a:r>
                      <a:r>
                        <a:rPr lang="zh-CN" altLang="en-US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zh-CN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Shredded mushrooms, shredded carrots, shredded Onions, shredded spinach</a:t>
                      </a:r>
                      <a:r>
                        <a:rPr lang="zh-CN" altLang="en-US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altLang="zh-CN" sz="12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韩式炒杂菜</a:t>
                      </a:r>
                      <a:endParaRPr lang="en-US" altLang="zh-CN" sz="12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（香菇丝、胡萝卜丝、洋葱丝、菠菜丝）</a:t>
                      </a:r>
                      <a:endParaRPr lang="en-US" altLang="zh-CN" sz="12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marL="0" algn="ctr" defTabSz="1069207" rtl="0" eaLnBrk="1" latinLnBrk="0" hangingPunct="1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kimchi</a:t>
                      </a:r>
                    </a:p>
                    <a:p>
                      <a:pPr marL="0" algn="ctr" defTabSz="913764" rtl="0" eaLnBrk="1" latinLnBrk="0" hangingPunct="1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Gill Sans MT"/>
                        </a:rPr>
                        <a:t>韩国泡菜</a:t>
                      </a:r>
                      <a:endParaRPr sz="12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marL="0" algn="ctr" defTabSz="1069207" rtl="0" eaLnBrk="1" latinLnBrk="0" hangingPunct="1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Rice </a:t>
                      </a:r>
                    </a:p>
                    <a:p>
                      <a:pPr marL="0" algn="ctr" defTabSz="1069207" rtl="0" eaLnBrk="1" latinLnBrk="0" hangingPunct="1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 </a:t>
                      </a:r>
                      <a:r>
                        <a:rPr sz="1200" b="0" i="0" kern="1200" baseline="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米饭</a:t>
                      </a:r>
                      <a:endParaRPr sz="12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marL="0" algn="ctr" defTabSz="1069207" rtl="0" eaLnBrk="1" latinLnBrk="0" hangingPunct="1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Sichuan fragrant spicy pork</a:t>
                      </a:r>
                    </a:p>
                    <a:p>
                      <a:pPr marL="0" algn="ctr" defTabSz="1069207" rtl="0" eaLnBrk="1" latinLnBrk="0" hangingPunct="1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四川飘香辣子肉</a:t>
                      </a:r>
                      <a:endParaRPr lang="en-US" altLang="zh-CN" sz="12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marL="0" marR="0" lvl="0" indent="0" algn="ctr" defTabSz="1069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Gill Sans MT"/>
                        </a:rPr>
                        <a:t>Stir-fried cabbage in vinegar</a:t>
                      </a:r>
                    </a:p>
                    <a:p>
                      <a:pPr marL="0" marR="0" lvl="0" indent="0" algn="ctr" defTabSz="1069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醋溜白菜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 </a:t>
                      </a:r>
                      <a:endParaRPr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marL="0" marR="0" lvl="0" indent="0" algn="ctr" defTabSz="1069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Stir-fried celery with </a:t>
                      </a:r>
                      <a:r>
                        <a:rPr lang="en-US" altLang="zh-CN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d</a:t>
                      </a:r>
                      <a:r>
                        <a:rPr lang="en-US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ried bean curd</a:t>
                      </a:r>
                    </a:p>
                    <a:p>
                      <a:pPr marL="0" algn="ctr" defTabSz="913764" rtl="0" eaLnBrk="1" latinLnBrk="0" hangingPunct="1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芹菜炒香干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 </a:t>
                      </a:r>
                      <a:endParaRPr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marL="0" algn="ctr" defTabSz="1069207" rtl="0" eaLnBrk="1" latinLnBrk="0" hangingPunct="1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R</a:t>
                      </a:r>
                      <a:r>
                        <a:rPr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ice</a:t>
                      </a:r>
                    </a:p>
                    <a:p>
                      <a:pPr marL="0" algn="ctr" defTabSz="1069207" rtl="0" eaLnBrk="1" latinLnBrk="0" hangingPunct="1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="0" i="0" kern="1200" baseline="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米饭</a:t>
                      </a:r>
                      <a:endParaRPr sz="12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kern="10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White Sliced Chicken</a:t>
                      </a: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白切鸡</a:t>
                      </a:r>
                      <a:endParaRPr lang="en-US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kern="10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Fried Tomato and Egg</a:t>
                      </a: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西红柿炒鸡蛋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Tofu with mixed mushrooms</a:t>
                      </a: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豆腐烧杂菌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Rice</a:t>
                      </a: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="0" i="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米饭</a:t>
                      </a:r>
                      <a:endParaRPr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  <a:tr h="1036728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NOODLE HOUSE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Gill Sans MT"/>
                        </a:rPr>
                        <a:t>Dandan noodles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四川担担面  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Bok-choy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配：上海青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kumimoji="0" lang="en-US" altLang="zh-CN" sz="1200" b="0" i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Noodles with soy bean paste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老北京炸酱面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aseline="0" dirty="0">
                          <a:latin typeface="Euclid Circular A" panose="020B0504000000000000"/>
                          <a:ea typeface="仿宋" panose="02010609060101010101" pitchFamily="49" charset="-122"/>
                        </a:rPr>
                        <a:t>Radish, Chinese Cabbage, Bean Sprouts 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配：心里美萝卜、圆白菜、豆芽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  <a:sym typeface="Gill Sans MT"/>
                        </a:rPr>
                        <a:t>Lanzhou beef noodles</a:t>
                      </a: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兰州牛肉拉面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Gill Sans MT"/>
                        </a:rPr>
                        <a:t>White radish, coriander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配：白萝卜、香菜</a:t>
                      </a: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Braised chicken noodles in Tianjin-style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="0" i="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津门鸡肉打卤面</a:t>
                      </a:r>
                      <a:endParaRPr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Carrot</a:t>
                      </a:r>
                      <a:r>
                        <a:rPr 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sym typeface="仿宋"/>
                        </a:rPr>
                        <a:t>, </a:t>
                      </a:r>
                      <a:r>
                        <a:rPr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bean sprouts</a:t>
                      </a:r>
                      <a:r>
                        <a:rPr 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sym typeface="仿宋"/>
                        </a:rPr>
                        <a:t> &amp; </a:t>
                      </a:r>
                      <a:r>
                        <a:rPr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cucumber</a:t>
                      </a:r>
                      <a:endParaRPr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="0" i="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配：胡萝卜、绿豆芽、黄瓜</a:t>
                      </a:r>
                      <a:endParaRPr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endParaRPr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Gill Sans MT"/>
                        </a:rPr>
                        <a:t>Hot Spicy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麻辣烫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（</a:t>
                      </a: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Sliced chicken, corn segments, lettuce,</a:t>
                      </a:r>
                      <a:r>
                        <a:rPr lang="en-US" altLang="zh-CN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Gill Sans MT"/>
                        </a:rPr>
                        <a:t> </a:t>
                      </a:r>
                      <a:r>
                        <a:rPr lang="en-US" altLang="zh-CN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Gill Sans MT"/>
                        </a:rPr>
                        <a:t>broad noodles,</a:t>
                      </a: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 Hot pot noodles</a:t>
                      </a: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）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配：鸡肉片、玉米、油麦菜、宽粉、火锅面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9525" marR="9525" marT="9525" marB="9525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6728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HEALTHY BEVERAGE</a:t>
                      </a:r>
                      <a:endParaRPr lang="zh-CN" altLang="en-US" sz="1700" b="1" kern="120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  <a:cs typeface="+mn-cs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Mulberry Rose Healthy Water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200" b="0" i="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桑葚玫瑰健康水</a:t>
                      </a:r>
                      <a:endParaRPr lang="en-US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Pineapple preserved plum sour sweet water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菠萝话梅酸甜水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Qingti</a:t>
                      </a: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Mint and Lime Water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青提薄荷青柠水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Cucumber Pineapple Peppermint Water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黄瓜菠萝薄荷水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Osmanthus Coconut Water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桂花椰子水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2879268627"/>
                  </a:ext>
                </a:extLst>
              </a:tr>
            </a:tbl>
          </a:graphicData>
        </a:graphic>
      </p:graphicFrame>
      <p:graphicFrame>
        <p:nvGraphicFramePr>
          <p:cNvPr id="5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978436"/>
              </p:ext>
            </p:extLst>
          </p:nvPr>
        </p:nvGraphicFramePr>
        <p:xfrm>
          <a:off x="2611572" y="9419412"/>
          <a:ext cx="6330019" cy="910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4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947533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055003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055003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055003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055003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279907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1000" b="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713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84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1032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392434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760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95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1200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6" name="图片 2" descr="徽标, 公司名称&#10;&#10;描述已自动生成">
            <a:extLst>
              <a:ext uri="{FF2B5EF4-FFF2-40B4-BE49-F238E27FC236}">
                <a16:creationId xmlns:a16="http://schemas.microsoft.com/office/drawing/2014/main" id="{AF8C91EF-3FDD-8E33-94F8-C96C1DD4F0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673" y="9443414"/>
            <a:ext cx="1322328" cy="812342"/>
          </a:xfrm>
          <a:prstGeom prst="rect">
            <a:avLst/>
          </a:prstGeom>
        </p:spPr>
      </p:pic>
      <p:graphicFrame>
        <p:nvGraphicFramePr>
          <p:cNvPr id="23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626030"/>
              </p:ext>
            </p:extLst>
          </p:nvPr>
        </p:nvGraphicFramePr>
        <p:xfrm>
          <a:off x="2682529" y="14673490"/>
          <a:ext cx="6286009" cy="834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572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983766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026600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068735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047668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047668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900" b="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431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57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15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377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226190">
                <a:tc>
                  <a:txBody>
                    <a:bodyPr/>
                    <a:lstStyle/>
                    <a:p>
                      <a:r>
                        <a:rPr lang="en-GB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450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18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57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17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350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25" name="图片 10" descr="徽标, 公司名称&#10;&#10;描述已自动生成">
            <a:extLst>
              <a:ext uri="{FF2B5EF4-FFF2-40B4-BE49-F238E27FC236}">
                <a16:creationId xmlns:a16="http://schemas.microsoft.com/office/drawing/2014/main" id="{EA97E16D-BF9C-6BEE-6B27-5282024E16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288" y="14777601"/>
            <a:ext cx="1427568" cy="746847"/>
          </a:xfrm>
          <a:prstGeom prst="rect">
            <a:avLst/>
          </a:prstGeom>
        </p:spPr>
      </p:pic>
      <p:sp>
        <p:nvSpPr>
          <p:cNvPr id="28" name="文本框 6">
            <a:extLst>
              <a:ext uri="{FF2B5EF4-FFF2-40B4-BE49-F238E27FC236}">
                <a16:creationId xmlns:a16="http://schemas.microsoft.com/office/drawing/2014/main" id="{A6F7A03C-7F95-B989-2980-9BE766DA3DAA}"/>
              </a:ext>
            </a:extLst>
          </p:cNvPr>
          <p:cNvSpPr txBox="1"/>
          <p:nvPr/>
        </p:nvSpPr>
        <p:spPr>
          <a:xfrm>
            <a:off x="2484636" y="10318968"/>
            <a:ext cx="48045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A LA CARTE</a:t>
            </a:r>
            <a:endParaRPr kumimoji="1" lang="zh-CN" altLang="en-US" sz="2200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2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76F45F2F-A6F4-0AF5-A0EE-AE91D79E2F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67" y="10264146"/>
            <a:ext cx="1421795" cy="1005906"/>
          </a:xfrm>
          <a:prstGeom prst="rect">
            <a:avLst/>
          </a:prstGeom>
        </p:spPr>
      </p:pic>
      <p:graphicFrame>
        <p:nvGraphicFramePr>
          <p:cNvPr id="30" name="表格 10">
            <a:extLst>
              <a:ext uri="{FF2B5EF4-FFF2-40B4-BE49-F238E27FC236}">
                <a16:creationId xmlns:a16="http://schemas.microsoft.com/office/drawing/2014/main" id="{28A8C272-513D-83E0-542D-1A8750D130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96723"/>
              </p:ext>
            </p:extLst>
          </p:nvPr>
        </p:nvGraphicFramePr>
        <p:xfrm>
          <a:off x="231288" y="10697168"/>
          <a:ext cx="8737250" cy="3751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071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319285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475776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467728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1104604"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A LA CARTE </a:t>
                      </a:r>
                      <a:endParaRPr lang="zh-CN" altLang="en-US" sz="1700" b="1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7" rtl="0" eaLnBrk="1" latinLnBrk="0" hangingPunct="1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en-US" sz="10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defTabSz="1069207" rtl="0" eaLnBrk="1" latinLnBrk="0" hangingPunct="1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Fried Chicken Legs with Garlic</a:t>
                      </a:r>
                      <a:r>
                        <a:rPr lang="en-US"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endParaRPr sz="10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defTabSz="1069207" rtl="0" eaLnBrk="1" latinLnBrk="0" hangingPunct="1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kern="1200" baseline="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香酥炸鸡腿</a:t>
                      </a:r>
                      <a:endParaRPr lang="en-US" sz="10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marL="0" algn="ctr" defTabSz="1069207" rtl="0" eaLnBrk="1" latinLnBrk="0" hangingPunct="1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¥13.00 </a:t>
                      </a: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（</a:t>
                      </a: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个）</a:t>
                      </a:r>
                    </a:p>
                    <a:p>
                      <a:pPr marL="0" algn="ctr" defTabSz="1069207" rtl="0" eaLnBrk="1" latinLnBrk="0" hangingPunct="1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Nachos</a:t>
                      </a:r>
                      <a:b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sz="1000" b="0" i="0" kern="1200" baseline="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墨西哥玉米饼</a:t>
                      </a:r>
                      <a:endParaRPr sz="10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marL="0" algn="ctr" defTabSz="1069207" rtl="0" eaLnBrk="1" latinLnBrk="0" hangingPunct="1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¥10.00 </a:t>
                      </a: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（</a:t>
                      </a: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份）</a:t>
                      </a:r>
                    </a:p>
                  </a:txBody>
                  <a:tcPr marL="0" marR="0" marT="0" marB="0" horzOverflow="overflow"/>
                </a:tc>
                <a:tc rowSpan="2">
                  <a:txBody>
                    <a:bodyPr/>
                    <a:lstStyle/>
                    <a:p>
                      <a:pPr algn="ctr" defTabSz="1069207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en-US" sz="10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1069207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Barbecued roast pork chop</a:t>
                      </a:r>
                      <a:b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sz="1000" b="0" i="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美式</a:t>
                      </a:r>
                      <a:r>
                        <a:rPr sz="1000" b="0" i="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BBQ</a:t>
                      </a:r>
                      <a:r>
                        <a:rPr sz="1000" b="0" i="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猪大排</a:t>
                      </a:r>
                      <a:endParaRPr sz="1000" b="0" i="0" baseline="0" dirty="0">
                        <a:solidFill>
                          <a:srgbClr val="FF0000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1069207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100</a:t>
                      </a: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克</a:t>
                      </a:r>
                    </a:p>
                    <a:p>
                      <a:pPr algn="ctr" defTabSz="1069207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Prawns with basil leaves</a:t>
                      </a:r>
                    </a:p>
                    <a:p>
                      <a:pPr algn="ctr" defTabSz="1069207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sym typeface="仿宋"/>
                        </a:rPr>
                        <a:t>罗勒叶大虾</a:t>
                      </a:r>
                      <a:endParaRPr lang="en-US" sz="1000" b="0" i="0" baseline="0" dirty="0">
                        <a:solidFill>
                          <a:srgbClr val="FF0000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1069207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Roasted cauliflower sweet potato yogurt sauce</a:t>
                      </a:r>
                    </a:p>
                    <a:p>
                      <a:pPr algn="ctr" defTabSz="1069207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香烤花椰菜红薯酸奶酱</a:t>
                      </a: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Rice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spcBef>
                          <a:spcPts val="200"/>
                        </a:spcBef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米饭</a:t>
                      </a:r>
                      <a:endParaRPr lang="en-US" sz="10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spcBef>
                          <a:spcPts val="200"/>
                        </a:spcBef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¥48.00 </a:t>
                      </a:r>
                      <a:endParaRPr sz="10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ctr" defTabSz="1069207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en-US" sz="10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0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Pan fried salmon</a:t>
                      </a:r>
                    </a:p>
                    <a:p>
                      <a:pPr algn="ctr" defTabSz="1069207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sym typeface="仿宋"/>
                        </a:rPr>
                        <a:t>香煎三文鱼</a:t>
                      </a:r>
                      <a:endParaRPr sz="10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1069207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¥27.00 </a:t>
                      </a: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（</a:t>
                      </a: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sym typeface="仿宋"/>
                        </a:rPr>
                        <a:t>片</a:t>
                      </a:r>
                      <a:r>
                        <a:rPr lang="en-US" altLang="zh-CN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sym typeface="仿宋"/>
                        </a:rPr>
                        <a:t>100g</a:t>
                      </a:r>
                      <a:r>
                        <a:rPr lang="zh-CN" alt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sym typeface="仿宋"/>
                        </a:rPr>
                        <a:t>）</a:t>
                      </a:r>
                      <a:endParaRPr sz="10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1069207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Tempura shrimp</a:t>
                      </a:r>
                      <a:b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sz="1000" b="0" i="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天妇罗炸虾</a:t>
                      </a:r>
                      <a:endParaRPr sz="10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1069207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 ¥6.00 </a:t>
                      </a: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（</a:t>
                      </a: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只）</a:t>
                      </a:r>
                    </a:p>
                  </a:txBody>
                  <a:tcPr marL="0" marR="0" marT="0" marB="0" horzOverflow="overflow"/>
                </a:tc>
                <a:tc rowSpan="2">
                  <a:txBody>
                    <a:bodyPr/>
                    <a:lstStyle/>
                    <a:p>
                      <a:pPr algn="ctr" defTabSz="1069207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en-US" sz="10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1069207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Korean barbecue burrito</a:t>
                      </a:r>
                      <a:br>
                        <a:rPr lang="en-US" altLang="zh-CN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lang="zh-CN" alt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韩式烤肉卷饼</a:t>
                      </a:r>
                    </a:p>
                    <a:p>
                      <a:pPr algn="ctr" defTabSz="913764">
                        <a:lnSpc>
                          <a:spcPct val="100000"/>
                        </a:lnSpc>
                        <a:spcBef>
                          <a:spcPts val="200"/>
                        </a:spcBef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</a:t>
                      </a:r>
                      <a:r>
                        <a:rPr lang="en-US" altLang="zh-CN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ried </a:t>
                      </a: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mushrooms</a:t>
                      </a:r>
                    </a:p>
                    <a:p>
                      <a:pPr algn="ctr" defTabSz="1069207">
                        <a:lnSpc>
                          <a:spcPct val="100000"/>
                        </a:lnSpc>
                        <a:spcBef>
                          <a:spcPts val="200"/>
                        </a:spcBef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炸</a:t>
                      </a:r>
                      <a:r>
                        <a:rPr sz="1000" b="0" i="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平菇</a:t>
                      </a:r>
                      <a:r>
                        <a:rPr lang="en-US" sz="1000" b="0" i="0" baseline="0" dirty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 </a:t>
                      </a:r>
                      <a:endParaRPr sz="1000" b="0" i="0" baseline="0" dirty="0">
                        <a:solidFill>
                          <a:srgbClr val="FF0000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spcBef>
                          <a:spcPts val="200"/>
                        </a:spcBef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Provencal stew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spcBef>
                          <a:spcPts val="200"/>
                        </a:spcBef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普罗旺斯炖菜</a:t>
                      </a:r>
                      <a:r>
                        <a:rPr 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 </a:t>
                      </a:r>
                      <a:endParaRPr lang="en-US" sz="1000" b="0" i="0" baseline="0" dirty="0">
                        <a:solidFill>
                          <a:srgbClr val="FF0000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spcBef>
                          <a:spcPts val="200"/>
                        </a:spcBef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Roasted tofu with crispy garlic Parmesan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spcBef>
                          <a:spcPts val="200"/>
                        </a:spcBef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脆皮蒜香帕玛森烤豆腐</a:t>
                      </a: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Rice</a:t>
                      </a:r>
                      <a:endParaRPr lang="en-US" sz="10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spcBef>
                          <a:spcPts val="200"/>
                        </a:spcBef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米饭</a:t>
                      </a:r>
                      <a:endParaRPr sz="10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¥48.00 </a:t>
                      </a:r>
                    </a:p>
                  </a:txBody>
                  <a:tcPr marL="0" marR="0" marT="0" marB="0" horzOverflow="overflow"/>
                </a:tc>
                <a:tc rowSpan="2"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defRPr sz="1800"/>
                      </a:pPr>
                      <a:endParaRPr lang="en-US" sz="10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Gill Sans MT"/>
                        <a:sym typeface="Gill Sans MT"/>
                      </a:endParaRPr>
                    </a:p>
                    <a:p>
                      <a:pPr marL="0" algn="ctr" rtl="0" eaLnBrk="1" fontAlgn="ctr" latinLnBrk="0" hangingPunct="1"/>
                      <a:r>
                        <a:rPr lang="en-US" altLang="zh-CN" sz="1000" kern="10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Roast Beef Ribs</a:t>
                      </a:r>
                    </a:p>
                    <a:p>
                      <a:pPr marL="0" algn="ctr" rtl="0" eaLnBrk="1" fontAlgn="ctr" latinLnBrk="0" hangingPunct="1"/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烤牛排骨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 ¥25.00 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（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个）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lang="en-US" altLang="zh-CN" sz="1000" kern="10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Pork and Bean Curd</a:t>
                      </a:r>
                    </a:p>
                    <a:p>
                      <a:pPr marL="0" algn="ctr" rtl="0" eaLnBrk="1" fontAlgn="ctr" latinLnBrk="0" hangingPunct="1"/>
                      <a:r>
                        <a:rPr lang="zh-CN" alt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Gill Sans MT"/>
                          <a:sym typeface="Gill Sans MT"/>
                        </a:rPr>
                        <a:t>真肉素肉</a:t>
                      </a:r>
                      <a:endParaRPr lang="en-US" altLang="zh-CN" sz="10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Gill Sans MT"/>
                        <a:sym typeface="Gill Sans MT"/>
                      </a:endParaRPr>
                    </a:p>
                    <a:p>
                      <a:pPr marL="0" algn="ctr" rtl="0" eaLnBrk="1" fontAlgn="ctr" latinLnBrk="0" hangingPunct="1"/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 ¥15.00 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defRPr sz="1800"/>
                      </a:pPr>
                      <a:r>
                        <a:rPr lang="en-US" altLang="zh-CN" sz="1000" kern="1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Gill Sans MT"/>
                        </a:rPr>
                        <a:t>Taro </a:t>
                      </a:r>
                      <a:r>
                        <a:rPr lang="en-US" altLang="zh-CN" sz="1000" kern="1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with pulled silk</a:t>
                      </a:r>
                      <a:endParaRPr lang="en-US" altLang="zh-CN" sz="1000" kern="1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Gill Sans MT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defRPr sz="1800"/>
                      </a:pPr>
                      <a:r>
                        <a:rPr lang="zh-CN" alt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sym typeface="Gill Sans MT"/>
                        </a:rPr>
                        <a:t>拔丝香芋</a:t>
                      </a:r>
                      <a:endParaRPr lang="en-US" altLang="zh-CN" sz="10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sym typeface="Gill Sans MT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defRPr sz="1800"/>
                      </a:pPr>
                      <a:r>
                        <a:rPr lang="en-US" altLang="zh-CN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¥10.00 </a:t>
                      </a:r>
                      <a:r>
                        <a:rPr lang="zh-CN" alt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（</a:t>
                      </a:r>
                      <a:r>
                        <a:rPr lang="en-US" altLang="zh-CN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份）</a:t>
                      </a:r>
                      <a:endParaRPr lang="en-US" altLang="zh-CN" sz="10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sym typeface="Gill Sans MT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altLang="zh-CN" sz="1000" kern="10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Curry Chickpeas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咖喱鹰嘴豆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altLang="zh-CN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¥12.00 </a:t>
                      </a:r>
                      <a:r>
                        <a:rPr lang="zh-CN" alt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（</a:t>
                      </a:r>
                      <a:r>
                        <a:rPr lang="en-US" altLang="zh-CN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份）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defRPr sz="1800"/>
                      </a:pPr>
                      <a:endParaRPr lang="en-US" altLang="zh-CN" sz="10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en-US" altLang="zh-CN" sz="10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914400">
                        <a:lnSpc>
                          <a:spcPct val="150000"/>
                        </a:lnSpc>
                        <a:defRPr sz="1800"/>
                      </a:pPr>
                      <a:endParaRPr lang="en-US" altLang="zh-CN" sz="10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en-US" altLang="zh-CN" sz="10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defRPr sz="1800"/>
                      </a:pPr>
                      <a:endParaRPr lang="en-US" altLang="zh-CN" sz="10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Gill Sans MT"/>
                        <a:sym typeface="Gill Sans MT"/>
                      </a:endParaRP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2015902">
                <a:tc vMerge="1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0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86868" marR="86868" marT="43434" marB="4343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7" rtl="0" eaLnBrk="1" latinLnBrk="0" hangingPunct="1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</a:t>
                      </a: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urry </a:t>
                      </a:r>
                      <a:r>
                        <a:rPr lang="en-US"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V</a:t>
                      </a:r>
                      <a:r>
                        <a:rPr lang="en-US" altLang="zh-CN"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egetables</a:t>
                      </a:r>
                      <a:endParaRPr sz="10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defTabSz="1069207" rtl="0" eaLnBrk="1" latinLnBrk="0" hangingPunct="1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新加坡</a:t>
                      </a:r>
                      <a:r>
                        <a:rPr sz="1000" b="0" i="0" kern="1200" baseline="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咖喱</a:t>
                      </a:r>
                      <a:r>
                        <a:rPr lang="zh-CN" altLang="en-US"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蔬菜</a:t>
                      </a:r>
                      <a:r>
                        <a:rPr lang="en-US"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 </a:t>
                      </a:r>
                    </a:p>
                    <a:p>
                      <a:pPr marL="0" algn="ctr" defTabSz="1069207" rtl="0" eaLnBrk="1" latinLnBrk="0" hangingPunct="1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¥10.00 </a:t>
                      </a: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（</a:t>
                      </a: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份）</a:t>
                      </a:r>
                    </a:p>
                    <a:p>
                      <a:pPr marL="0" algn="ctr" defTabSz="1069207" rtl="0" eaLnBrk="1" latinLnBrk="0" hangingPunct="1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Mediterranean mushroom potatoes</a:t>
                      </a:r>
                      <a:endParaRPr sz="10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marL="0" algn="ctr" defTabSz="1069207" rtl="0" eaLnBrk="1" latinLnBrk="0" hangingPunct="1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地中海蘑菇土豆</a:t>
                      </a:r>
                      <a:endParaRPr sz="1000" b="0" i="0" kern="1200" baseline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marL="0" algn="ctr" defTabSz="1069207" rtl="0" eaLnBrk="1" latinLnBrk="0" hangingPunct="1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¥10.00 </a:t>
                      </a: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（</a:t>
                      </a: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sz="10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份）</a:t>
                      </a:r>
                    </a:p>
                  </a:txBody>
                  <a:tcPr marL="9531" marR="9531" marT="9531" marB="9531" anchor="ctr" horzOverflow="overflow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Baked mashed potatoes with Cajun cheese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卡真芝士焗土豆泥</a:t>
                      </a:r>
                      <a:endParaRPr lang="en-US" altLang="zh-CN" sz="10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¥10.00 </a:t>
                      </a: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（</a:t>
                      </a: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份）</a:t>
                      </a:r>
                    </a:p>
                    <a:p>
                      <a:pPr algn="ctr" defTabSz="913764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Diced lotus root </a:t>
                      </a:r>
                    </a:p>
                    <a:p>
                      <a:pPr algn="ctr" defTabSz="913764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脆藕丁</a:t>
                      </a:r>
                      <a:r>
                        <a:rPr lang="en-US" sz="1000" b="0" i="0" baseline="0" dirty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 </a:t>
                      </a:r>
                      <a:endParaRPr sz="1000" b="0" i="0" baseline="0" dirty="0">
                        <a:solidFill>
                          <a:srgbClr val="FF0000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¥8.00 </a:t>
                      </a: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（</a:t>
                      </a: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sz="10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份）</a:t>
                      </a:r>
                    </a:p>
                  </a:txBody>
                  <a:tcPr marL="9525" marR="9525" marT="9525" marB="9525" horzOverflow="overflow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</a:tbl>
          </a:graphicData>
        </a:graphic>
      </p:graphicFrame>
      <p:pic>
        <p:nvPicPr>
          <p:cNvPr id="47" name="Picture 49">
            <a:extLst>
              <a:ext uri="{FF2B5EF4-FFF2-40B4-BE49-F238E27FC236}">
                <a16:creationId xmlns:a16="http://schemas.microsoft.com/office/drawing/2014/main" id="{E219DCDD-11CC-975C-7C98-39655515D05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09421" y="11923144"/>
            <a:ext cx="225378" cy="225378"/>
          </a:xfrm>
          <a:prstGeom prst="rect">
            <a:avLst/>
          </a:prstGeom>
        </p:spPr>
      </p:pic>
      <p:pic>
        <p:nvPicPr>
          <p:cNvPr id="19" name="Picture 56">
            <a:extLst>
              <a:ext uri="{FF2B5EF4-FFF2-40B4-BE49-F238E27FC236}">
                <a16:creationId xmlns:a16="http://schemas.microsoft.com/office/drawing/2014/main" id="{2D5F8FA7-BB98-1725-6ECB-E5B7FCA7642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46467" y="2321349"/>
            <a:ext cx="236098" cy="236098"/>
          </a:xfrm>
          <a:prstGeom prst="rect">
            <a:avLst/>
          </a:prstGeom>
        </p:spPr>
      </p:pic>
      <p:pic>
        <p:nvPicPr>
          <p:cNvPr id="27" name="Picture 53">
            <a:extLst>
              <a:ext uri="{FF2B5EF4-FFF2-40B4-BE49-F238E27FC236}">
                <a16:creationId xmlns:a16="http://schemas.microsoft.com/office/drawing/2014/main" id="{C9145891-F062-2D40-9834-D53B6A96379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81810" y="2088202"/>
            <a:ext cx="233147" cy="233147"/>
          </a:xfrm>
          <a:prstGeom prst="rect">
            <a:avLst/>
          </a:prstGeom>
        </p:spPr>
      </p:pic>
      <p:pic>
        <p:nvPicPr>
          <p:cNvPr id="32" name="Picture 56">
            <a:extLst>
              <a:ext uri="{FF2B5EF4-FFF2-40B4-BE49-F238E27FC236}">
                <a16:creationId xmlns:a16="http://schemas.microsoft.com/office/drawing/2014/main" id="{3CCE11E1-5337-AFEE-78F3-5A49F778A42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52803" y="1567746"/>
            <a:ext cx="236098" cy="236098"/>
          </a:xfrm>
          <a:prstGeom prst="rect">
            <a:avLst/>
          </a:prstGeom>
        </p:spPr>
      </p:pic>
      <p:pic>
        <p:nvPicPr>
          <p:cNvPr id="56" name="Picture 56">
            <a:extLst>
              <a:ext uri="{FF2B5EF4-FFF2-40B4-BE49-F238E27FC236}">
                <a16:creationId xmlns:a16="http://schemas.microsoft.com/office/drawing/2014/main" id="{52D68A06-0754-3DE4-7F09-96649380271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99817" y="4439164"/>
            <a:ext cx="236098" cy="236098"/>
          </a:xfrm>
          <a:prstGeom prst="rect">
            <a:avLst/>
          </a:prstGeom>
        </p:spPr>
      </p:pic>
      <p:pic>
        <p:nvPicPr>
          <p:cNvPr id="57" name="Picture 53">
            <a:extLst>
              <a:ext uri="{FF2B5EF4-FFF2-40B4-BE49-F238E27FC236}">
                <a16:creationId xmlns:a16="http://schemas.microsoft.com/office/drawing/2014/main" id="{0134223A-F2F4-D99F-554D-3F547DA0F74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99817" y="6608219"/>
            <a:ext cx="264311" cy="264311"/>
          </a:xfrm>
          <a:prstGeom prst="rect">
            <a:avLst/>
          </a:prstGeom>
        </p:spPr>
      </p:pic>
      <p:pic>
        <p:nvPicPr>
          <p:cNvPr id="62" name="Picture 53">
            <a:extLst>
              <a:ext uri="{FF2B5EF4-FFF2-40B4-BE49-F238E27FC236}">
                <a16:creationId xmlns:a16="http://schemas.microsoft.com/office/drawing/2014/main" id="{90716E7F-14BD-BB49-4512-FA021B2E751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920" y="11532182"/>
            <a:ext cx="238647" cy="238647"/>
          </a:xfrm>
          <a:prstGeom prst="rect">
            <a:avLst/>
          </a:prstGeom>
        </p:spPr>
      </p:pic>
      <p:pic>
        <p:nvPicPr>
          <p:cNvPr id="63" name="Picture 49">
            <a:extLst>
              <a:ext uri="{FF2B5EF4-FFF2-40B4-BE49-F238E27FC236}">
                <a16:creationId xmlns:a16="http://schemas.microsoft.com/office/drawing/2014/main" id="{FF65B46C-0F10-6AE5-AF20-02B37159BD5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11955744"/>
            <a:ext cx="225378" cy="225378"/>
          </a:xfrm>
          <a:prstGeom prst="rect">
            <a:avLst/>
          </a:prstGeom>
        </p:spPr>
      </p:pic>
      <p:pic>
        <p:nvPicPr>
          <p:cNvPr id="64" name="Picture 56">
            <a:extLst>
              <a:ext uri="{FF2B5EF4-FFF2-40B4-BE49-F238E27FC236}">
                <a16:creationId xmlns:a16="http://schemas.microsoft.com/office/drawing/2014/main" id="{CECCF9B3-9612-C18F-9F28-461F8F6E717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1380" y="11545451"/>
            <a:ext cx="225378" cy="225378"/>
          </a:xfrm>
          <a:prstGeom prst="rect">
            <a:avLst/>
          </a:prstGeom>
        </p:spPr>
      </p:pic>
      <p:pic>
        <p:nvPicPr>
          <p:cNvPr id="14" name="Picture 53">
            <a:extLst>
              <a:ext uri="{FF2B5EF4-FFF2-40B4-BE49-F238E27FC236}">
                <a16:creationId xmlns:a16="http://schemas.microsoft.com/office/drawing/2014/main" id="{A62682AE-64FB-F50B-BFDD-1C634794025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34552" y="4586625"/>
            <a:ext cx="231233" cy="231233"/>
          </a:xfrm>
          <a:prstGeom prst="rect">
            <a:avLst/>
          </a:prstGeom>
        </p:spPr>
      </p:pic>
      <p:pic>
        <p:nvPicPr>
          <p:cNvPr id="2" name="Picture 56">
            <a:extLst>
              <a:ext uri="{FF2B5EF4-FFF2-40B4-BE49-F238E27FC236}">
                <a16:creationId xmlns:a16="http://schemas.microsoft.com/office/drawing/2014/main" id="{93CED680-7DAC-24FA-0B07-AFF522DBAA6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44824" y="12039991"/>
            <a:ext cx="237741" cy="237741"/>
          </a:xfrm>
          <a:prstGeom prst="rect">
            <a:avLst/>
          </a:prstGeom>
        </p:spPr>
      </p:pic>
      <p:pic>
        <p:nvPicPr>
          <p:cNvPr id="11" name="Picture 53">
            <a:extLst>
              <a:ext uri="{FF2B5EF4-FFF2-40B4-BE49-F238E27FC236}">
                <a16:creationId xmlns:a16="http://schemas.microsoft.com/office/drawing/2014/main" id="{86ACB0A0-4DCC-5C7C-440B-2017895A536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65425" y="2673870"/>
            <a:ext cx="230874" cy="230874"/>
          </a:xfrm>
          <a:prstGeom prst="rect">
            <a:avLst/>
          </a:prstGeom>
        </p:spPr>
      </p:pic>
      <p:pic>
        <p:nvPicPr>
          <p:cNvPr id="17" name="Picture 56">
            <a:extLst>
              <a:ext uri="{FF2B5EF4-FFF2-40B4-BE49-F238E27FC236}">
                <a16:creationId xmlns:a16="http://schemas.microsoft.com/office/drawing/2014/main" id="{0ACCD3C7-C172-654C-D8D5-EE11233A218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18695" y="6953685"/>
            <a:ext cx="236098" cy="236098"/>
          </a:xfrm>
          <a:prstGeom prst="rect">
            <a:avLst/>
          </a:prstGeom>
        </p:spPr>
      </p:pic>
      <p:pic>
        <p:nvPicPr>
          <p:cNvPr id="20" name="Picture 52">
            <a:extLst>
              <a:ext uri="{FF2B5EF4-FFF2-40B4-BE49-F238E27FC236}">
                <a16:creationId xmlns:a16="http://schemas.microsoft.com/office/drawing/2014/main" id="{10DB40E7-40CB-A35D-3B81-3056F82313D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82374" y="7383905"/>
            <a:ext cx="233147" cy="233147"/>
          </a:xfrm>
          <a:prstGeom prst="rect">
            <a:avLst/>
          </a:prstGeom>
        </p:spPr>
      </p:pic>
      <p:pic>
        <p:nvPicPr>
          <p:cNvPr id="16" name="Picture 52">
            <a:extLst>
              <a:ext uri="{FF2B5EF4-FFF2-40B4-BE49-F238E27FC236}">
                <a16:creationId xmlns:a16="http://schemas.microsoft.com/office/drawing/2014/main" id="{9FE37416-23C5-50E0-8FE6-9E74B84E565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71836" y="4590045"/>
            <a:ext cx="233147" cy="233147"/>
          </a:xfrm>
          <a:prstGeom prst="rect">
            <a:avLst/>
          </a:prstGeom>
        </p:spPr>
      </p:pic>
      <p:pic>
        <p:nvPicPr>
          <p:cNvPr id="21" name="Picture 53">
            <a:extLst>
              <a:ext uri="{FF2B5EF4-FFF2-40B4-BE49-F238E27FC236}">
                <a16:creationId xmlns:a16="http://schemas.microsoft.com/office/drawing/2014/main" id="{C3C299C7-E6E6-155D-FBD7-A4626ED813A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43039" y="1540198"/>
            <a:ext cx="230874" cy="230874"/>
          </a:xfrm>
          <a:prstGeom prst="rect">
            <a:avLst/>
          </a:prstGeom>
        </p:spPr>
      </p:pic>
      <p:pic>
        <p:nvPicPr>
          <p:cNvPr id="24" name="Picture 53">
            <a:extLst>
              <a:ext uri="{FF2B5EF4-FFF2-40B4-BE49-F238E27FC236}">
                <a16:creationId xmlns:a16="http://schemas.microsoft.com/office/drawing/2014/main" id="{AFA59A29-818E-7033-F290-F4E12CAD046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56871" y="4061332"/>
            <a:ext cx="230874" cy="230874"/>
          </a:xfrm>
          <a:prstGeom prst="rect">
            <a:avLst/>
          </a:prstGeom>
        </p:spPr>
      </p:pic>
      <p:pic>
        <p:nvPicPr>
          <p:cNvPr id="26" name="Picture 52">
            <a:extLst>
              <a:ext uri="{FF2B5EF4-FFF2-40B4-BE49-F238E27FC236}">
                <a16:creationId xmlns:a16="http://schemas.microsoft.com/office/drawing/2014/main" id="{0D6748F3-A659-A8ED-A4CB-4BCFE589EAB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82373" y="2171015"/>
            <a:ext cx="233147" cy="233147"/>
          </a:xfrm>
          <a:prstGeom prst="rect">
            <a:avLst/>
          </a:prstGeom>
        </p:spPr>
      </p:pic>
      <p:pic>
        <p:nvPicPr>
          <p:cNvPr id="33" name="Picture 51">
            <a:extLst>
              <a:ext uri="{FF2B5EF4-FFF2-40B4-BE49-F238E27FC236}">
                <a16:creationId xmlns:a16="http://schemas.microsoft.com/office/drawing/2014/main" id="{031F8FCD-4A87-F0EC-36E8-5A6EBB11D52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61527" y="11351326"/>
            <a:ext cx="226218" cy="226218"/>
          </a:xfrm>
          <a:prstGeom prst="rect">
            <a:avLst/>
          </a:prstGeom>
        </p:spPr>
      </p:pic>
      <p:pic>
        <p:nvPicPr>
          <p:cNvPr id="34" name="Picture 52">
            <a:extLst>
              <a:ext uri="{FF2B5EF4-FFF2-40B4-BE49-F238E27FC236}">
                <a16:creationId xmlns:a16="http://schemas.microsoft.com/office/drawing/2014/main" id="{DAE85945-12BA-F520-EA31-833F70DC757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43791" y="11524669"/>
            <a:ext cx="237741" cy="237741"/>
          </a:xfrm>
          <a:prstGeom prst="rect">
            <a:avLst/>
          </a:prstGeom>
        </p:spPr>
      </p:pic>
      <p:pic>
        <p:nvPicPr>
          <p:cNvPr id="12" name="Picture 54">
            <a:extLst>
              <a:ext uri="{FF2B5EF4-FFF2-40B4-BE49-F238E27FC236}">
                <a16:creationId xmlns:a16="http://schemas.microsoft.com/office/drawing/2014/main" id="{64E12099-2F8E-27E6-DE42-1FAF57C00F9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99817" y="1940464"/>
            <a:ext cx="264312" cy="264312"/>
          </a:xfrm>
          <a:prstGeom prst="rect">
            <a:avLst/>
          </a:prstGeom>
        </p:spPr>
      </p:pic>
      <p:pic>
        <p:nvPicPr>
          <p:cNvPr id="13" name="Picture 56">
            <a:extLst>
              <a:ext uri="{FF2B5EF4-FFF2-40B4-BE49-F238E27FC236}">
                <a16:creationId xmlns:a16="http://schemas.microsoft.com/office/drawing/2014/main" id="{14C646E2-C710-4979-9C05-AF30459EFC3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7114" y="7186956"/>
            <a:ext cx="236098" cy="236098"/>
          </a:xfrm>
          <a:prstGeom prst="rect">
            <a:avLst/>
          </a:prstGeom>
        </p:spPr>
      </p:pic>
      <p:pic>
        <p:nvPicPr>
          <p:cNvPr id="18" name="Picture 52">
            <a:extLst>
              <a:ext uri="{FF2B5EF4-FFF2-40B4-BE49-F238E27FC236}">
                <a16:creationId xmlns:a16="http://schemas.microsoft.com/office/drawing/2014/main" id="{343E98F5-CF1C-5E28-2F97-801A5025473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34778" y="11413311"/>
            <a:ext cx="237741" cy="237741"/>
          </a:xfrm>
          <a:prstGeom prst="rect">
            <a:avLst/>
          </a:prstGeom>
        </p:spPr>
      </p:pic>
      <p:pic>
        <p:nvPicPr>
          <p:cNvPr id="22" name="Picture 53">
            <a:extLst>
              <a:ext uri="{FF2B5EF4-FFF2-40B4-BE49-F238E27FC236}">
                <a16:creationId xmlns:a16="http://schemas.microsoft.com/office/drawing/2014/main" id="{27E29BA0-C0E3-3931-339A-8298977550F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77292" y="4570085"/>
            <a:ext cx="264311" cy="264311"/>
          </a:xfrm>
          <a:prstGeom prst="rect">
            <a:avLst/>
          </a:prstGeom>
        </p:spPr>
      </p:pic>
      <p:pic>
        <p:nvPicPr>
          <p:cNvPr id="31" name="Picture 53">
            <a:extLst>
              <a:ext uri="{FF2B5EF4-FFF2-40B4-BE49-F238E27FC236}">
                <a16:creationId xmlns:a16="http://schemas.microsoft.com/office/drawing/2014/main" id="{A68CFF29-D000-1550-F730-B192701C3AE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21492" y="6723654"/>
            <a:ext cx="264311" cy="264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706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D5F9FA9-A241-0F04-963A-C0B2F1A9D326}"/>
              </a:ext>
            </a:extLst>
          </p:cNvPr>
          <p:cNvSpPr/>
          <p:nvPr/>
        </p:nvSpPr>
        <p:spPr>
          <a:xfrm>
            <a:off x="3279607" y="281660"/>
            <a:ext cx="3196974" cy="327007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 spc="487" dirty="0">
                <a:solidFill>
                  <a:schemeClr val="bg1"/>
                </a:solidFill>
                <a:latin typeface="Gill Sans MT" panose="020B0502020104020203" pitchFamily="34" charset="0"/>
              </a:rPr>
              <a:t>WEEKLY 2.24-2.28</a:t>
            </a:r>
            <a:endParaRPr kumimoji="1" lang="zh-CN" altLang="en-US" sz="1600" spc="487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8BEA500-3013-5AD8-672A-C554B8A57CDE}"/>
              </a:ext>
            </a:extLst>
          </p:cNvPr>
          <p:cNvSpPr txBox="1"/>
          <p:nvPr/>
        </p:nvSpPr>
        <p:spPr>
          <a:xfrm>
            <a:off x="2021016" y="708670"/>
            <a:ext cx="5761099" cy="55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993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BOARDING MENU</a:t>
            </a:r>
            <a:endParaRPr kumimoji="1" lang="zh-CN" altLang="en-US" sz="2993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995D6A67-C09D-CB85-D3A5-FD30F1F72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352" y="843052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>
            <a:extLst>
              <a:ext uri="{FF2B5EF4-FFF2-40B4-BE49-F238E27FC236}">
                <a16:creationId xmlns:a16="http://schemas.microsoft.com/office/drawing/2014/main" id="{7B75E79E-8E52-4983-AE46-14599EB91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324724"/>
              </p:ext>
            </p:extLst>
          </p:nvPr>
        </p:nvGraphicFramePr>
        <p:xfrm>
          <a:off x="269352" y="1260280"/>
          <a:ext cx="8605296" cy="7120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216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378653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489779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517440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2510630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BREAKFAST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nb-NO" altLang="zh-CN" dirty="0"/>
                        <a:t>Vegetable porridge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nb-NO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蔬菜粥</a:t>
                      </a:r>
                      <a:endParaRPr lang="nb-NO" altLang="zh-CN" sz="1200"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dirty="0"/>
                        <a:t>H</a:t>
                      </a:r>
                      <a:r>
                        <a:rPr lang="en-US" altLang="zh-CN" dirty="0"/>
                        <a:t>am</a:t>
                      </a:r>
                      <a:endParaRPr dirty="0"/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煎火腿</a:t>
                      </a:r>
                      <a:endParaRPr lang="en-US" altLang="zh-CN"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dirty="0"/>
                        <a:t>Toast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吐司</a:t>
                      </a:r>
                      <a:endParaRPr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Tea egg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茶叶蛋</a:t>
                      </a:r>
                      <a:endParaRPr lang="en-US" altLang="zh-CN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Stir-fried seasonal vegetable 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清炒时蔬</a:t>
                      </a:r>
                      <a:r>
                        <a:rPr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 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sz="1200"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marL="0" lvl="0" indent="0" algn="ctr" defTabSz="1027112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Tomato and egg noodle soup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番茄鸡蛋面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Chicken sausage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鸡肉早餐肠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  <a:sym typeface="Gill Sans MT"/>
                        </a:rPr>
                        <a:t>Hand grasping cake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dirty="0">
                          <a:solidFill>
                            <a:schemeClr val="tx1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手抓饼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Gill Sans MT"/>
                        <a:ea typeface="仿宋"/>
                        <a:cs typeface="仿宋"/>
                        <a:sym typeface="仿宋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Fried Egg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</a:endParaRP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煎蛋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Pickled potato shreds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酱香土豆丝</a:t>
                      </a:r>
                    </a:p>
                    <a:p>
                      <a:pPr marL="0" lvl="0" indent="0" algn="ctr" defTabSz="1027112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sz="1100" kern="1200" dirty="0">
                        <a:solidFill>
                          <a:schemeClr val="dk1"/>
                        </a:solidFill>
                        <a:latin typeface="Gill Sans MT"/>
                        <a:ea typeface="仿宋"/>
                        <a:cs typeface="仿宋"/>
                        <a:sym typeface="仿宋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dirty="0"/>
                        <a:t>Seaweed and egg soup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紫菜蛋花汤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Pan-fried chicken breast with herbs 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香草煎鸡胸肉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 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dirty="0" err="1"/>
                        <a:t>Shaobing</a:t>
                      </a:r>
                      <a:endParaRPr lang="en-US" altLang="zh-CN" dirty="0"/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烧饼</a:t>
                      </a:r>
                      <a:r>
                        <a:rPr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dirty="0"/>
                        <a:t> </a:t>
                      </a:r>
                      <a:endParaRPr lang="en-US" dirty="0"/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Boiled eggs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水煮蛋</a:t>
                      </a: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Stir-fried Chinese cabbage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炝炒圆白菜</a:t>
                      </a:r>
                      <a:endParaRPr lang="en-US"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sz="1200"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</a:rPr>
                        <a:t>Pumpkin Coarser Grains porridge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南瓜杂粮粥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dirty="0"/>
                        <a:t>Chicken cutlet 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</a:rPr>
                        <a:t>with teriyaki sauce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鸡肉饼配照烧酱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  <a:ea typeface="仿宋"/>
                        <a:cs typeface="仿宋"/>
                        <a:sym typeface="仿宋"/>
                      </a:endParaRP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</a:rPr>
                        <a:t>Panini bread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帕尼尼面包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</a:rPr>
                        <a:t>Scrambled eggs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日式炒蛋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</a:rPr>
                        <a:t>Stir-fried </a:t>
                      </a: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Gill Sans MT"/>
                        </a:rPr>
                        <a:t>Chinese flowering cabbage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  <a:ea typeface="仿宋"/>
                      </a:endParaRP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清炒菜心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sz="1100" kern="1200" dirty="0">
                        <a:solidFill>
                          <a:schemeClr val="dk1"/>
                        </a:solidFill>
                        <a:latin typeface="Gill Sans MT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 err="1">
                          <a:solidFill>
                            <a:schemeClr val="dk1"/>
                          </a:solidFill>
                          <a:latin typeface="Gill Sans MT"/>
                        </a:rPr>
                        <a:t>Doufuhua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</a:endParaRP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豆腐脑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  <a:ea typeface="仿宋"/>
                        <a:cs typeface="仿宋"/>
                        <a:sym typeface="仿宋"/>
                      </a:endParaRP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Scrambled eggs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英式炒蛋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Fried spinach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清炒菠菜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Cheese &amp;Ham croissant sandwich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芝士火腿牛角三明治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zh-CN" altLang="en-US" sz="1100" kern="1200" dirty="0">
                        <a:solidFill>
                          <a:schemeClr val="dk1"/>
                        </a:solidFill>
                        <a:latin typeface="Gill Sans MT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1" indent="0" algn="l" defTabSz="1069207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</a:txBody>
                  <a:tcPr marL="9525" marR="9525" marT="9525" marB="9525" anchor="ctr" horzOverflow="overflow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2634775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DINNER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1069207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Red bean paste with milk</a:t>
                      </a:r>
                    </a:p>
                    <a:p>
                      <a:pPr lvl="0" algn="ctr" defTabSz="1069207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牛奶红豆沙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 </a:t>
                      </a:r>
                      <a:endParaRPr dirty="0">
                        <a:solidFill>
                          <a:srgbClr val="FF0000"/>
                        </a:solidFill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1069207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dirty="0"/>
                        <a:t>Sauteed moo Shu pork in vinegar</a:t>
                      </a:r>
                    </a:p>
                    <a:p>
                      <a:pPr lvl="0" algn="ctr" defTabSz="1069207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醋溜木须肉</a:t>
                      </a:r>
                      <a:endParaRPr lang="en-US" altLang="zh-CN"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1069207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Stir-fried bean curd sheets with chicken and hot peppers</a:t>
                      </a:r>
                    </a:p>
                    <a:p>
                      <a:pPr lvl="0" algn="ctr" defTabSz="1069207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尖椒鸡肉炒豆腐皮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 </a:t>
                      </a:r>
                      <a:endParaRPr dirty="0">
                        <a:solidFill>
                          <a:srgbClr val="FF0000"/>
                        </a:solidFill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1069207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Sautéed Spinach</a:t>
                      </a:r>
                    </a:p>
                    <a:p>
                      <a:pPr lvl="0" algn="ctr" defTabSz="1069207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 </a:t>
                      </a: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清炒菠菜</a:t>
                      </a:r>
                      <a:endParaRPr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1069207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Rice </a:t>
                      </a:r>
                    </a:p>
                    <a:p>
                      <a:pPr lvl="0" algn="ctr" defTabSz="1069207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米饭</a:t>
                      </a:r>
                      <a:endParaRPr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Black Rice Porridge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椰浆黑米粥</a:t>
                      </a:r>
                      <a:endParaRPr dirty="0">
                        <a:solidFill>
                          <a:srgbClr val="FF0000"/>
                        </a:solidFill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913764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dirty="0"/>
                        <a:t>Braised duck with lotus root</a:t>
                      </a:r>
                    </a:p>
                    <a:p>
                      <a:pPr lvl="0" algn="ctr" defTabSz="913764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腊鸭</a:t>
                      </a: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焖莲藕</a:t>
                      </a:r>
                      <a:endParaRPr dirty="0">
                        <a:solidFill>
                          <a:srgbClr val="FF0000"/>
                        </a:solidFill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Steamed Egg with </a:t>
                      </a:r>
                      <a:r>
                        <a:rPr dirty="0" err="1"/>
                        <a:t>shirmp</a:t>
                      </a:r>
                      <a:r>
                        <a:rPr dirty="0"/>
                        <a:t> Mushroom </a:t>
                      </a:r>
                      <a:endParaRPr sz="12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菌菇虾仁蒸蛋</a:t>
                      </a:r>
                      <a:endParaRPr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Braised Chinese cabbage with gluten</a:t>
                      </a:r>
                      <a:endParaRPr sz="12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面筋烧白菜</a:t>
                      </a:r>
                      <a:endParaRPr lang="en-US"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marL="0" lvl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</a:rPr>
                        <a:t>Greased Lettuce</a:t>
                      </a:r>
                    </a:p>
                    <a:p>
                      <a:pPr marL="0" lvl="0" algn="ctr" defTabSz="1027112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仿宋"/>
                          <a:ea typeface="仿宋"/>
                        </a:rPr>
                        <a:t>耗油生菜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仿宋"/>
                        <a:ea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Rice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米饭</a:t>
                      </a:r>
                      <a:endParaRPr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 White Radish</a:t>
                      </a:r>
                      <a:r>
                        <a:rPr lang="en-US" dirty="0"/>
                        <a:t> </a:t>
                      </a:r>
                      <a:r>
                        <a:rPr dirty="0"/>
                        <a:t>soup 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白萝卜汤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 Stir-fried edamame with shredded pork and green pepper</a:t>
                      </a:r>
                      <a:endParaRPr sz="1100" kern="1200" dirty="0">
                        <a:solidFill>
                          <a:schemeClr val="dk1"/>
                        </a:solidFill>
                        <a:latin typeface="Gill Sans MT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913764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青椒肉丝</a:t>
                      </a: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炒毛豆</a:t>
                      </a:r>
                      <a:endParaRPr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1069207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Fried tomato and</a:t>
                      </a:r>
                    </a:p>
                    <a:p>
                      <a:pPr lvl="0" algn="ctr" defTabSz="1069207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Egg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番茄炒鸡蛋</a:t>
                      </a:r>
                      <a:endParaRPr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marL="0" lvl="0" algn="ctr" defTabSz="1069207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Stir-fried potatoes with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H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am</a:t>
                      </a:r>
                      <a:endParaRPr sz="1100" kern="1200" dirty="0">
                        <a:solidFill>
                          <a:schemeClr val="dk1"/>
                        </a:solidFill>
                        <a:latin typeface="Gill Sans MT"/>
                      </a:endParaRP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火腿洋葱炒土豆</a:t>
                      </a:r>
                      <a:endParaRPr lang="en-US" altLang="zh-CN"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Stir-fried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 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vegetable 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清炒菜心</a:t>
                      </a:r>
                      <a:endParaRPr lang="en-US"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Rice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米饭</a:t>
                      </a:r>
                      <a:endParaRPr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Corn porridge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玉米粥</a:t>
                      </a:r>
                      <a:endParaRPr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913764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dirty="0"/>
                        <a:t>Shandong crispy pork</a:t>
                      </a:r>
                    </a:p>
                    <a:p>
                      <a:pPr lvl="0" algn="ctr" defTabSz="913764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山东酥肉</a:t>
                      </a:r>
                      <a:endParaRPr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913764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Stir Fried Cabbage with beef</a:t>
                      </a:r>
                    </a:p>
                    <a:p>
                      <a:pPr lvl="0" algn="ctr" defTabSz="913764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粉丝牛肉炒合菜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 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Stir-fried cabbage in butter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黄油蒜蓉炒</a:t>
                      </a: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奶白菜</a:t>
                      </a:r>
                      <a:endParaRPr lang="en-US" altLang="zh-CN"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marL="0" lvl="0" algn="ctr" defTabSz="1027112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Broccoli with Garlic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蒜蓉西兰花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 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Rice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米饭</a:t>
                      </a:r>
                      <a:endParaRPr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dirty="0"/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  <a:tr h="109483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Salad &amp; Drink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Broccoli salad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西兰</a:t>
                      </a:r>
                      <a:r>
                        <a:rPr lang="zh-CN" altLang="en-US" sz="1000" baseline="0" dirty="0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花</a:t>
                      </a: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沙拉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Fruit 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切片季节水果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Water, water fruit tea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水，温泡水果饮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Corn and lettuce salad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玉米粒生菜沙拉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Fruit 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切片季节水果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Water, water fruit tea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水，温泡水果饮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Lettuce and cucumber salad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生菜黄瓜沙拉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Fruit 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切片季节水果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Water, water fruit tea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水，温泡水果饮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Pasta Salad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/>
                        <a:sym typeface="Times New Roman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意式面条沙拉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Fruit 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切片季节水果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Water, water fruit tea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水，温泡水果饮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743177"/>
              </p:ext>
            </p:extLst>
          </p:nvPr>
        </p:nvGraphicFramePr>
        <p:xfrm>
          <a:off x="2081051" y="9998074"/>
          <a:ext cx="6766662" cy="910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565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1058989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374069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latin typeface="Gill Sans MT" panose="020B0502020104020203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1000" b="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431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17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57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Fat(g)</a:t>
                      </a:r>
                    </a:p>
                    <a:p>
                      <a:r>
                        <a:rPr lang="en-US" altLang="zh-CN" sz="1000" b="0" dirty="0"/>
                        <a:t>15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Sodium(mg)</a:t>
                      </a:r>
                    </a:p>
                    <a:p>
                      <a:r>
                        <a:rPr lang="en-US" altLang="zh-CN" sz="1000" b="0" dirty="0"/>
                        <a:t>377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523957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1000" b="0" dirty="0">
                          <a:solidFill>
                            <a:schemeClr val="bg1"/>
                          </a:solidFill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1000" b="0" dirty="0">
                          <a:solidFill>
                            <a:schemeClr val="bg1"/>
                          </a:solidFill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450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18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57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17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350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8" name="图片 7" descr="徽标, 公司名称&#10;&#10;描述已自动生成">
            <a:extLst>
              <a:ext uri="{FF2B5EF4-FFF2-40B4-BE49-F238E27FC236}">
                <a16:creationId xmlns:a16="http://schemas.microsoft.com/office/drawing/2014/main" id="{236EE554-FC20-FA9B-E17F-9D3920D876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706" y="10126396"/>
            <a:ext cx="1495261" cy="782262"/>
          </a:xfrm>
          <a:prstGeom prst="rect">
            <a:avLst/>
          </a:prstGeom>
        </p:spPr>
      </p:pic>
      <p:pic>
        <p:nvPicPr>
          <p:cNvPr id="22" name="Picture 49">
            <a:extLst>
              <a:ext uri="{FF2B5EF4-FFF2-40B4-BE49-F238E27FC236}">
                <a16:creationId xmlns:a16="http://schemas.microsoft.com/office/drawing/2014/main" id="{A0570DE7-2F7C-6DE0-877A-17E0CC0DEBA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87886" y="5677228"/>
            <a:ext cx="225378" cy="225378"/>
          </a:xfrm>
          <a:prstGeom prst="rect">
            <a:avLst/>
          </a:prstGeom>
        </p:spPr>
      </p:pic>
      <p:pic>
        <p:nvPicPr>
          <p:cNvPr id="12" name="Picture 279">
            <a:extLst>
              <a:ext uri="{FF2B5EF4-FFF2-40B4-BE49-F238E27FC236}">
                <a16:creationId xmlns:a16="http://schemas.microsoft.com/office/drawing/2014/main" id="{3420F028-E0EC-7E89-79D0-B38ACB072D5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27537" y="5107942"/>
            <a:ext cx="230874" cy="230874"/>
          </a:xfrm>
          <a:prstGeom prst="rect">
            <a:avLst/>
          </a:prstGeom>
        </p:spPr>
      </p:pic>
      <p:pic>
        <p:nvPicPr>
          <p:cNvPr id="21" name="Picture 56">
            <a:extLst>
              <a:ext uri="{FF2B5EF4-FFF2-40B4-BE49-F238E27FC236}">
                <a16:creationId xmlns:a16="http://schemas.microsoft.com/office/drawing/2014/main" id="{09ECBAD0-E6F1-E047-8590-362E8F0D68E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80658" y="2360049"/>
            <a:ext cx="248940" cy="248940"/>
          </a:xfrm>
          <a:prstGeom prst="rect">
            <a:avLst/>
          </a:prstGeom>
        </p:spPr>
      </p:pic>
      <p:pic>
        <p:nvPicPr>
          <p:cNvPr id="27" name="Picture 56">
            <a:extLst>
              <a:ext uri="{FF2B5EF4-FFF2-40B4-BE49-F238E27FC236}">
                <a16:creationId xmlns:a16="http://schemas.microsoft.com/office/drawing/2014/main" id="{B3A3DB4B-F13E-5FA0-E047-51D2A8445C3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6414" y="5275150"/>
            <a:ext cx="226218" cy="226218"/>
          </a:xfrm>
          <a:prstGeom prst="rect">
            <a:avLst/>
          </a:prstGeom>
        </p:spPr>
      </p:pic>
      <p:pic>
        <p:nvPicPr>
          <p:cNvPr id="28" name="Picture 56">
            <a:extLst>
              <a:ext uri="{FF2B5EF4-FFF2-40B4-BE49-F238E27FC236}">
                <a16:creationId xmlns:a16="http://schemas.microsoft.com/office/drawing/2014/main" id="{016C644E-1E7E-4E45-E17B-0C0322FFEBA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59325" y="5162041"/>
            <a:ext cx="226218" cy="226218"/>
          </a:xfrm>
          <a:prstGeom prst="rect">
            <a:avLst/>
          </a:prstGeom>
        </p:spPr>
      </p:pic>
      <p:pic>
        <p:nvPicPr>
          <p:cNvPr id="29" name="Picture 56">
            <a:extLst>
              <a:ext uri="{FF2B5EF4-FFF2-40B4-BE49-F238E27FC236}">
                <a16:creationId xmlns:a16="http://schemas.microsoft.com/office/drawing/2014/main" id="{4D817B4B-92D6-E7C6-D0D0-0802B6F5438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01894" y="5107942"/>
            <a:ext cx="226218" cy="226218"/>
          </a:xfrm>
          <a:prstGeom prst="rect">
            <a:avLst/>
          </a:prstGeom>
        </p:spPr>
      </p:pic>
      <p:pic>
        <p:nvPicPr>
          <p:cNvPr id="36" name="Picture 53">
            <a:extLst>
              <a:ext uri="{FF2B5EF4-FFF2-40B4-BE49-F238E27FC236}">
                <a16:creationId xmlns:a16="http://schemas.microsoft.com/office/drawing/2014/main" id="{DF674A24-39A3-DFF2-E613-8A0A5AE5E17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03707" y="2439787"/>
            <a:ext cx="226218" cy="226218"/>
          </a:xfrm>
          <a:prstGeom prst="rect">
            <a:avLst/>
          </a:prstGeom>
        </p:spPr>
      </p:pic>
      <p:pic>
        <p:nvPicPr>
          <p:cNvPr id="38" name="Picture 53">
            <a:extLst>
              <a:ext uri="{FF2B5EF4-FFF2-40B4-BE49-F238E27FC236}">
                <a16:creationId xmlns:a16="http://schemas.microsoft.com/office/drawing/2014/main" id="{DF87102B-E91B-053F-E61D-C36449BDC85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87050" y="5902606"/>
            <a:ext cx="226218" cy="226218"/>
          </a:xfrm>
          <a:prstGeom prst="rect">
            <a:avLst/>
          </a:prstGeom>
        </p:spPr>
      </p:pic>
      <p:pic>
        <p:nvPicPr>
          <p:cNvPr id="39" name="Picture 56">
            <a:extLst>
              <a:ext uri="{FF2B5EF4-FFF2-40B4-BE49-F238E27FC236}">
                <a16:creationId xmlns:a16="http://schemas.microsoft.com/office/drawing/2014/main" id="{DA90AAC3-0C01-AAF8-A14D-6D23AD9DDC6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6207133"/>
            <a:ext cx="226218" cy="226218"/>
          </a:xfrm>
          <a:prstGeom prst="rect">
            <a:avLst/>
          </a:prstGeom>
        </p:spPr>
      </p:pic>
      <p:pic>
        <p:nvPicPr>
          <p:cNvPr id="40" name="Picture 52">
            <a:extLst>
              <a:ext uri="{FF2B5EF4-FFF2-40B4-BE49-F238E27FC236}">
                <a16:creationId xmlns:a16="http://schemas.microsoft.com/office/drawing/2014/main" id="{08A454FC-C138-D674-6E2D-C01C22CD2A5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01894" y="5480390"/>
            <a:ext cx="225378" cy="225378"/>
          </a:xfrm>
          <a:prstGeom prst="rect">
            <a:avLst/>
          </a:prstGeom>
        </p:spPr>
      </p:pic>
      <p:pic>
        <p:nvPicPr>
          <p:cNvPr id="43" name="Picture 53">
            <a:extLst>
              <a:ext uri="{FF2B5EF4-FFF2-40B4-BE49-F238E27FC236}">
                <a16:creationId xmlns:a16="http://schemas.microsoft.com/office/drawing/2014/main" id="{498EFE07-9CC8-8305-B483-4D1454949E8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93368" y="2408455"/>
            <a:ext cx="226218" cy="226218"/>
          </a:xfrm>
          <a:prstGeom prst="rect">
            <a:avLst/>
          </a:prstGeom>
        </p:spPr>
      </p:pic>
      <p:pic>
        <p:nvPicPr>
          <p:cNvPr id="5" name="Picture 56">
            <a:extLst>
              <a:ext uri="{FF2B5EF4-FFF2-40B4-BE49-F238E27FC236}">
                <a16:creationId xmlns:a16="http://schemas.microsoft.com/office/drawing/2014/main" id="{E851610C-5913-572A-5B6C-B311F28BB93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76763" y="3228538"/>
            <a:ext cx="214076" cy="214076"/>
          </a:xfrm>
          <a:prstGeom prst="rect">
            <a:avLst/>
          </a:prstGeom>
        </p:spPr>
      </p:pic>
      <p:pic>
        <p:nvPicPr>
          <p:cNvPr id="3" name="Picture 53">
            <a:extLst>
              <a:ext uri="{FF2B5EF4-FFF2-40B4-BE49-F238E27FC236}">
                <a16:creationId xmlns:a16="http://schemas.microsoft.com/office/drawing/2014/main" id="{7F282A17-73C3-564A-C304-2C7F24BEB35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64170" y="2568104"/>
            <a:ext cx="226218" cy="22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4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D5F9FA9-A241-0F04-963A-C0B2F1A9D326}"/>
              </a:ext>
            </a:extLst>
          </p:cNvPr>
          <p:cNvSpPr/>
          <p:nvPr/>
        </p:nvSpPr>
        <p:spPr>
          <a:xfrm>
            <a:off x="3229948" y="3952305"/>
            <a:ext cx="2960548" cy="449816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500" spc="487" dirty="0">
                <a:solidFill>
                  <a:schemeClr val="bg1"/>
                </a:solidFill>
                <a:latin typeface="Gill Sans MT" panose="020B0502020104020203" pitchFamily="34" charset="0"/>
              </a:rPr>
              <a:t>WEEKLY 2.24-2.28 </a:t>
            </a:r>
            <a:endParaRPr kumimoji="1" lang="zh-CN" altLang="en-US" sz="1500" spc="487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8BEA500-3013-5AD8-672A-C554B8A57CDE}"/>
              </a:ext>
            </a:extLst>
          </p:cNvPr>
          <p:cNvSpPr txBox="1"/>
          <p:nvPr/>
        </p:nvSpPr>
        <p:spPr>
          <a:xfrm>
            <a:off x="1431739" y="4663773"/>
            <a:ext cx="6556966" cy="1034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7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SNACK MENU</a:t>
            </a:r>
          </a:p>
          <a:p>
            <a:pPr algn="ctr"/>
            <a:endParaRPr kumimoji="1" lang="zh-CN" altLang="en-US" sz="3421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995D6A67-C09D-CB85-D3A5-FD30F1F72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397" y="4953776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>
            <a:extLst>
              <a:ext uri="{FF2B5EF4-FFF2-40B4-BE49-F238E27FC236}">
                <a16:creationId xmlns:a16="http://schemas.microsoft.com/office/drawing/2014/main" id="{7B75E79E-8E52-4983-AE46-14599EB91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649899"/>
              </p:ext>
            </p:extLst>
          </p:nvPr>
        </p:nvGraphicFramePr>
        <p:xfrm>
          <a:off x="396639" y="5406716"/>
          <a:ext cx="8077777" cy="2406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630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201963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579244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782026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MORNING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Y2-Y6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Hami Melon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哈密瓜</a:t>
                      </a:r>
                      <a:endParaRPr sz="120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Soda Biscuit</a:t>
                      </a: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苏打饼干</a:t>
                      </a:r>
                      <a:r>
                        <a:rPr lang="en-US" sz="1200" baseline="0" dirty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 </a:t>
                      </a:r>
                      <a:endParaRPr sz="1200" baseline="0" dirty="0">
                        <a:solidFill>
                          <a:srgbClr val="FF0000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20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</a:t>
                      </a:r>
                      <a:r>
                        <a:rPr lang="en-US" altLang="zh-CN" sz="120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ear</a:t>
                      </a:r>
                      <a:endParaRPr sz="120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/>
                        <a:sym typeface="Times New Roman"/>
                      </a:endParaRP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香梨</a:t>
                      </a:r>
                      <a:endParaRPr sz="120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Mini Sandwich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迷你三明治</a:t>
                      </a: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Cherry tomatoes</a:t>
                      </a:r>
                      <a:endParaRPr sz="120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/>
                        <a:sym typeface="Times New Roman"/>
                      </a:endParaRP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小番茄</a:t>
                      </a:r>
                      <a:endParaRPr sz="120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Meat floss on toast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肉松</a:t>
                      </a:r>
                      <a:r>
                        <a:rPr sz="120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吐司</a:t>
                      </a:r>
                      <a:endParaRPr sz="120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algn="l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       Dragon fruit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火龙果</a:t>
                      </a:r>
                      <a:endParaRPr sz="120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20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Stewed cake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炖</a:t>
                      </a:r>
                      <a:r>
                        <a:rPr sz="120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蛋糕</a:t>
                      </a:r>
                      <a:endParaRPr sz="120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Orange</a:t>
                      </a:r>
                    </a:p>
                    <a:p>
                      <a:pPr algn="ctr" defTabSz="109728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200" baseline="0" dirty="0" err="1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橙子</a:t>
                      </a:r>
                      <a:endParaRPr sz="120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Shredded bread</a:t>
                      </a: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手撕面包</a:t>
                      </a:r>
                      <a:endParaRPr sz="120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9525" marR="9525" marT="9525" marB="9525" anchor="ctr" horzOverflow="overflow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888133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AFTERNOON</a:t>
                      </a:r>
                    </a:p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Y2-Y6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Apple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苹果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Croissant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牛角包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Banana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香蕉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Red bean puff pastry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红豆千层</a:t>
                      </a: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 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Watermelon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西瓜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Waffles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华夫饼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</a:tbl>
          </a:graphicData>
        </a:graphic>
      </p:graphicFrame>
      <p:graphicFrame>
        <p:nvGraphicFramePr>
          <p:cNvPr id="16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056616"/>
              </p:ext>
            </p:extLst>
          </p:nvPr>
        </p:nvGraphicFramePr>
        <p:xfrm>
          <a:off x="1861540" y="9302232"/>
          <a:ext cx="6612876" cy="1017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371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1034921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474347">
                <a:tc>
                  <a:txBody>
                    <a:bodyPr/>
                    <a:lstStyle/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Nutritional Facts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713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29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84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Fat(g)</a:t>
                      </a:r>
                    </a:p>
                    <a:p>
                      <a:r>
                        <a:rPr lang="en-US" altLang="zh-CN" sz="1000" b="0" dirty="0"/>
                        <a:t>29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Sodium(mg)</a:t>
                      </a:r>
                    </a:p>
                    <a:p>
                      <a:r>
                        <a:rPr lang="en-US" altLang="zh-CN" sz="1000" b="0" dirty="0"/>
                        <a:t>1032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543508">
                <a:tc>
                  <a:txBody>
                    <a:bodyPr/>
                    <a:lstStyle/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Nutritional Recommendation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GB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摄入营养</a:t>
                      </a:r>
                      <a:r>
                        <a:rPr lang="zh-CN" altLang="en-US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760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30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95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29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1200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2" name="图片 1" descr="徽标, 公司名称&#10;&#10;描述已自动生成">
            <a:extLst>
              <a:ext uri="{FF2B5EF4-FFF2-40B4-BE49-F238E27FC236}">
                <a16:creationId xmlns:a16="http://schemas.microsoft.com/office/drawing/2014/main" id="{D48DECD7-9998-9979-1A72-7F6367F66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935" y="9454645"/>
            <a:ext cx="1654257" cy="865442"/>
          </a:xfrm>
          <a:prstGeom prst="rect">
            <a:avLst/>
          </a:prstGeom>
        </p:spPr>
      </p:pic>
      <p:pic>
        <p:nvPicPr>
          <p:cNvPr id="3" name="Picture 53">
            <a:extLst>
              <a:ext uri="{FF2B5EF4-FFF2-40B4-BE49-F238E27FC236}">
                <a16:creationId xmlns:a16="http://schemas.microsoft.com/office/drawing/2014/main" id="{0C8A889B-20D7-5517-3CD3-3491DCDC18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8789" y="6556446"/>
            <a:ext cx="206422" cy="206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42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9134</TotalTime>
  <Words>1406</Words>
  <Application>Microsoft Office PowerPoint</Application>
  <PresentationFormat>自定义</PresentationFormat>
  <Paragraphs>491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Euclid Circular A</vt:lpstr>
      <vt:lpstr>Source Han Sans SC Regular</vt:lpstr>
      <vt:lpstr>仿宋</vt:lpstr>
      <vt:lpstr>Arial</vt:lpstr>
      <vt:lpstr>Calibri</vt:lpstr>
      <vt:lpstr>Calibri Light</vt:lpstr>
      <vt:lpstr>Gill Sans MT</vt:lpstr>
      <vt:lpstr>Times New Roman</vt:lpstr>
      <vt:lpstr>Office 2013 - 2022 Theme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Chelsea Li</dc:creator>
  <cp:lastModifiedBy>ZHOU Qian</cp:lastModifiedBy>
  <cp:revision>931</cp:revision>
  <cp:lastPrinted>2024-11-18T04:35:48Z</cp:lastPrinted>
  <dcterms:created xsi:type="dcterms:W3CDTF">2022-10-26T06:42:30Z</dcterms:created>
  <dcterms:modified xsi:type="dcterms:W3CDTF">2025-02-20T03:17:34Z</dcterms:modified>
</cp:coreProperties>
</file>